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3" r:id="rId5"/>
    <p:sldId id="264" r:id="rId6"/>
    <p:sldId id="259" r:id="rId7"/>
    <p:sldId id="265" r:id="rId8"/>
    <p:sldId id="268" r:id="rId9"/>
    <p:sldId id="266" r:id="rId10"/>
    <p:sldId id="267" r:id="rId11"/>
    <p:sldId id="262"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6" d="100"/>
          <a:sy n="106" d="100"/>
        </p:scale>
        <p:origin x="6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2362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254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271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91522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3/24/2022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9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518717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88038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9162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3324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65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3/24/2022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16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3/24/2022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428660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D2EFB-E976-4D4C-ABB1-0CCBF27BBB40}"/>
              </a:ext>
            </a:extLst>
          </p:cNvPr>
          <p:cNvSpPr>
            <a:spLocks noGrp="1"/>
          </p:cNvSpPr>
          <p:nvPr>
            <p:ph type="ctrTitle"/>
          </p:nvPr>
        </p:nvSpPr>
        <p:spPr>
          <a:xfrm>
            <a:off x="4875975" y="1080000"/>
            <a:ext cx="6307200" cy="2185200"/>
          </a:xfrm>
        </p:spPr>
        <p:txBody>
          <a:bodyPr>
            <a:normAutofit/>
          </a:bodyPr>
          <a:lstStyle/>
          <a:p>
            <a:r>
              <a:rPr lang="en-US" dirty="0"/>
              <a:t>Waterfront Recreation Sites in Philly</a:t>
            </a:r>
          </a:p>
        </p:txBody>
      </p:sp>
      <p:sp>
        <p:nvSpPr>
          <p:cNvPr id="3" name="Subtitle 2">
            <a:extLst>
              <a:ext uri="{FF2B5EF4-FFF2-40B4-BE49-F238E27FC236}">
                <a16:creationId xmlns:a16="http://schemas.microsoft.com/office/drawing/2014/main" id="{23920E5A-850E-4882-8E81-BDB4949E3975}"/>
              </a:ext>
            </a:extLst>
          </p:cNvPr>
          <p:cNvSpPr>
            <a:spLocks noGrp="1"/>
          </p:cNvSpPr>
          <p:nvPr>
            <p:ph type="subTitle" idx="1"/>
          </p:nvPr>
        </p:nvSpPr>
        <p:spPr>
          <a:xfrm>
            <a:off x="4875975" y="4068000"/>
            <a:ext cx="6307200" cy="1710500"/>
          </a:xfrm>
        </p:spPr>
        <p:txBody>
          <a:bodyPr>
            <a:normAutofit/>
          </a:bodyPr>
          <a:lstStyle/>
          <a:p>
            <a:r>
              <a:rPr lang="en-US" dirty="0"/>
              <a:t>CPLN 680 Capstone</a:t>
            </a:r>
          </a:p>
          <a:p>
            <a:r>
              <a:rPr lang="en-US" dirty="0"/>
              <a:t>Rui Jiang</a:t>
            </a:r>
          </a:p>
        </p:txBody>
      </p:sp>
      <p:pic>
        <p:nvPicPr>
          <p:cNvPr id="4" name="Picture 3" descr="Orange origami boat in front and white origami boats at its back">
            <a:extLst>
              <a:ext uri="{FF2B5EF4-FFF2-40B4-BE49-F238E27FC236}">
                <a16:creationId xmlns:a16="http://schemas.microsoft.com/office/drawing/2014/main" id="{AE9B186D-5261-EB1F-2C74-BDE505C45A00}"/>
              </a:ext>
            </a:extLst>
          </p:cNvPr>
          <p:cNvPicPr>
            <a:picLocks noChangeAspect="1"/>
          </p:cNvPicPr>
          <p:nvPr/>
        </p:nvPicPr>
        <p:blipFill rotWithShape="1">
          <a:blip r:embed="rId2"/>
          <a:srcRect l="44541" r="17850" b="-1"/>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Graphic 6" descr="Park scene with solid fill">
            <a:extLst>
              <a:ext uri="{FF2B5EF4-FFF2-40B4-BE49-F238E27FC236}">
                <a16:creationId xmlns:a16="http://schemas.microsoft.com/office/drawing/2014/main" id="{531BC029-3898-4530-9485-1D535729F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344" y="2621442"/>
            <a:ext cx="495311" cy="495311"/>
          </a:xfrm>
          <a:prstGeom prst="rect">
            <a:avLst/>
          </a:prstGeom>
        </p:spPr>
      </p:pic>
    </p:spTree>
    <p:extLst>
      <p:ext uri="{BB962C8B-B14F-4D97-AF65-F5344CB8AC3E}">
        <p14:creationId xmlns:p14="http://schemas.microsoft.com/office/powerpoint/2010/main" val="3523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0C28A-78F8-4347-A7CE-23E0B75AF277}"/>
              </a:ext>
            </a:extLst>
          </p:cNvPr>
          <p:cNvPicPr>
            <a:picLocks noChangeAspect="1"/>
          </p:cNvPicPr>
          <p:nvPr/>
        </p:nvPicPr>
        <p:blipFill>
          <a:blip r:embed="rId2"/>
          <a:stretch>
            <a:fillRect/>
          </a:stretch>
        </p:blipFill>
        <p:spPr>
          <a:xfrm>
            <a:off x="2135760" y="513722"/>
            <a:ext cx="2850645" cy="5830555"/>
          </a:xfrm>
          <a:prstGeom prst="rect">
            <a:avLst/>
          </a:prstGeom>
        </p:spPr>
      </p:pic>
      <p:pic>
        <p:nvPicPr>
          <p:cNvPr id="11" name="Picture 10">
            <a:extLst>
              <a:ext uri="{FF2B5EF4-FFF2-40B4-BE49-F238E27FC236}">
                <a16:creationId xmlns:a16="http://schemas.microsoft.com/office/drawing/2014/main" id="{14B3CFD2-0DD6-4EE0-B0D0-8A1FCD336B6F}"/>
              </a:ext>
            </a:extLst>
          </p:cNvPr>
          <p:cNvPicPr>
            <a:picLocks noChangeAspect="1"/>
          </p:cNvPicPr>
          <p:nvPr/>
        </p:nvPicPr>
        <p:blipFill>
          <a:blip r:embed="rId3"/>
          <a:stretch>
            <a:fillRect/>
          </a:stretch>
        </p:blipFill>
        <p:spPr>
          <a:xfrm>
            <a:off x="5653064" y="2404762"/>
            <a:ext cx="5657568" cy="2767683"/>
          </a:xfrm>
          <a:prstGeom prst="rect">
            <a:avLst/>
          </a:prstGeom>
        </p:spPr>
      </p:pic>
      <p:sp>
        <p:nvSpPr>
          <p:cNvPr id="4" name="Title 1">
            <a:extLst>
              <a:ext uri="{FF2B5EF4-FFF2-40B4-BE49-F238E27FC236}">
                <a16:creationId xmlns:a16="http://schemas.microsoft.com/office/drawing/2014/main" id="{A0E4746B-00E8-452D-AE6C-77DC0F550A8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fontScale="925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Phone View</a:t>
            </a:r>
          </a:p>
        </p:txBody>
      </p:sp>
      <p:pic>
        <p:nvPicPr>
          <p:cNvPr id="5" name="Graphic 4" descr="Park scene with solid fill">
            <a:extLst>
              <a:ext uri="{FF2B5EF4-FFF2-40B4-BE49-F238E27FC236}">
                <a16:creationId xmlns:a16="http://schemas.microsoft.com/office/drawing/2014/main" id="{AB6CAEEE-760A-4C80-B633-75BEA222CD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0404" y="286705"/>
            <a:ext cx="495311" cy="495311"/>
          </a:xfrm>
          <a:prstGeom prst="rect">
            <a:avLst/>
          </a:prstGeom>
        </p:spPr>
      </p:pic>
    </p:spTree>
    <p:extLst>
      <p:ext uri="{BB962C8B-B14F-4D97-AF65-F5344CB8AC3E}">
        <p14:creationId xmlns:p14="http://schemas.microsoft.com/office/powerpoint/2010/main" val="335904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BC1D-529D-4516-B5D8-2C367644E4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BC1F59-462A-4472-8ED3-987B489249C7}"/>
              </a:ext>
            </a:extLst>
          </p:cNvPr>
          <p:cNvSpPr>
            <a:spLocks noGrp="1"/>
          </p:cNvSpPr>
          <p:nvPr>
            <p:ph idx="1"/>
          </p:nvPr>
        </p:nvSpPr>
        <p:spPr/>
        <p:txBody>
          <a:bodyPr/>
          <a:lstStyle/>
          <a:p>
            <a:endParaRPr lang="en-US" dirty="0"/>
          </a:p>
        </p:txBody>
      </p:sp>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Next Step</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Rectangle: Top Corners One Rounded and One Snipped 8">
            <a:extLst>
              <a:ext uri="{FF2B5EF4-FFF2-40B4-BE49-F238E27FC236}">
                <a16:creationId xmlns:a16="http://schemas.microsoft.com/office/drawing/2014/main" id="{5BECBDCF-B617-45D2-A6CD-9EA3721E278E}"/>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334C289-95F9-4FD5-802F-FAEF5FEFFE71}"/>
              </a:ext>
            </a:extLst>
          </p:cNvPr>
          <p:cNvSpPr txBox="1">
            <a:spLocks/>
          </p:cNvSpPr>
          <p:nvPr/>
        </p:nvSpPr>
        <p:spPr>
          <a:xfrm>
            <a:off x="1459305" y="1399563"/>
            <a:ext cx="9216202" cy="480304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Research on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Doing Analysis – how each factor influence people’s plan or experience, 	why some factors (that people not usually think of) are important for 	resident’s safety</a:t>
            </a:r>
          </a:p>
          <a:p>
            <a:r>
              <a:rPr lang="en-US" b="1" dirty="0">
                <a:latin typeface="Calibri" panose="020F0502020204030204" pitchFamily="34" charset="0"/>
                <a:ea typeface="等线" panose="02010600030101010101" pitchFamily="2" charset="-122"/>
                <a:cs typeface="Times New Roman" panose="02020603050405020304" pitchFamily="18" charset="0"/>
              </a:rPr>
              <a:t>ESRI Web APP</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“Introduction” page – clearly explain the analysis to users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“Plan your visit” page – fully build up the Web APP to navigate users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 – besides </a:t>
            </a:r>
            <a:r>
              <a:rPr lang="en-US" b="1" dirty="0" err="1">
                <a:latin typeface="Calibri" panose="020F0502020204030204" pitchFamily="34" charset="0"/>
                <a:ea typeface="等线" panose="02010600030101010101" pitchFamily="2" charset="-122"/>
                <a:cs typeface="Times New Roman" panose="02020603050405020304" pitchFamily="18" charset="0"/>
              </a:rPr>
              <a:t>CSOcast</a:t>
            </a:r>
            <a:r>
              <a:rPr lang="en-US" b="1" dirty="0">
                <a:latin typeface="Calibri" panose="020F0502020204030204" pitchFamily="34" charset="0"/>
                <a:ea typeface="等线" panose="02010600030101010101" pitchFamily="2" charset="-122"/>
                <a:cs typeface="Times New Roman" panose="02020603050405020304" pitchFamily="18" charset="0"/>
              </a:rPr>
              <a:t> &amp; </a:t>
            </a:r>
            <a:r>
              <a:rPr lang="en-US" b="1" dirty="0" err="1">
                <a:latin typeface="Calibri" panose="020F0502020204030204" pitchFamily="34" charset="0"/>
                <a:ea typeface="等线" panose="02010600030101010101" pitchFamily="2" charset="-122"/>
                <a:cs typeface="Times New Roman" panose="02020603050405020304" pitchFamily="18" charset="0"/>
              </a:rPr>
              <a:t>RiverCast</a:t>
            </a:r>
            <a:endParaRPr lang="en-US" b="1"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426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BC1D-529D-4516-B5D8-2C367644E4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BC1F59-462A-4472-8ED3-987B489249C7}"/>
              </a:ext>
            </a:extLst>
          </p:cNvPr>
          <p:cNvSpPr>
            <a:spLocks noGrp="1"/>
          </p:cNvSpPr>
          <p:nvPr>
            <p:ph idx="1"/>
          </p:nvPr>
        </p:nvSpPr>
        <p:spPr/>
        <p:txBody>
          <a:bodyPr/>
          <a:lstStyle/>
          <a:p>
            <a:endParaRPr lang="en-US" dirty="0"/>
          </a:p>
        </p:txBody>
      </p:sp>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5075679" y="2712945"/>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Thank you</a:t>
            </a:r>
          </a:p>
        </p:txBody>
      </p:sp>
      <p:pic>
        <p:nvPicPr>
          <p:cNvPr id="8" name="Graphic 7" descr="Park scene with solid fill">
            <a:extLst>
              <a:ext uri="{FF2B5EF4-FFF2-40B4-BE49-F238E27FC236}">
                <a16:creationId xmlns:a16="http://schemas.microsoft.com/office/drawing/2014/main" id="{38453F5A-499F-4CB6-B1B0-57BD47CEB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8430" y="2782161"/>
            <a:ext cx="495311" cy="495311"/>
          </a:xfrm>
          <a:prstGeom prst="rect">
            <a:avLst/>
          </a:prstGeom>
        </p:spPr>
      </p:pic>
    </p:spTree>
    <p:extLst>
      <p:ext uri="{BB962C8B-B14F-4D97-AF65-F5344CB8AC3E}">
        <p14:creationId xmlns:p14="http://schemas.microsoft.com/office/powerpoint/2010/main" val="204966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DE927-1DCB-4145-BBAA-35BE6368A92E}"/>
              </a:ext>
            </a:extLst>
          </p:cNvPr>
          <p:cNvSpPr>
            <a:spLocks noGrp="1"/>
          </p:cNvSpPr>
          <p:nvPr>
            <p:ph type="title"/>
          </p:nvPr>
        </p:nvSpPr>
        <p:spPr>
          <a:xfrm>
            <a:off x="7112369" y="395297"/>
            <a:ext cx="4078800" cy="1594282"/>
          </a:xfrm>
        </p:spPr>
        <p:txBody>
          <a:bodyPr wrap="square" anchor="b">
            <a:normAutofit/>
          </a:bodyPr>
          <a:lstStyle/>
          <a:p>
            <a:pPr algn="ctr"/>
            <a:r>
              <a:rPr lang="en-US" dirty="0"/>
              <a:t>Background </a:t>
            </a:r>
            <a:br>
              <a:rPr lang="en-US" dirty="0"/>
            </a:br>
            <a:r>
              <a:rPr lang="en-US" dirty="0"/>
              <a:t>Delaware </a:t>
            </a:r>
            <a:r>
              <a:rPr lang="en-US" altLang="zh-CN" dirty="0"/>
              <a:t>River</a:t>
            </a:r>
            <a:endParaRPr lang="en-US" dirty="0"/>
          </a:p>
        </p:txBody>
      </p:sp>
      <p:pic>
        <p:nvPicPr>
          <p:cNvPr id="1026" name="Picture 2" descr="Race Street Pier, Delaware River Waterfront, Philadelphia">
            <a:extLst>
              <a:ext uri="{FF2B5EF4-FFF2-40B4-BE49-F238E27FC236}">
                <a16:creationId xmlns:a16="http://schemas.microsoft.com/office/drawing/2014/main" id="{B96AFD17-4C19-4A42-888B-6A5FFFF190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5" r="32035"/>
          <a:stretch/>
        </p:blipFill>
        <p:spPr bwMode="auto">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1850A2DA-FC3C-4E59-9724-29CF2777D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DF634F-5D26-4CB0-9BAA-2C1889833E5A}"/>
              </a:ext>
            </a:extLst>
          </p:cNvPr>
          <p:cNvSpPr>
            <a:spLocks noGrp="1"/>
          </p:cNvSpPr>
          <p:nvPr>
            <p:ph idx="1"/>
          </p:nvPr>
        </p:nvSpPr>
        <p:spPr>
          <a:xfrm>
            <a:off x="7112369" y="2877018"/>
            <a:ext cx="4078800" cy="2901482"/>
          </a:xfrm>
        </p:spPr>
        <p:txBody>
          <a:bodyPr>
            <a:normAutofit fontScale="77500" lnSpcReduction="20000"/>
          </a:bodyPr>
          <a:lstStyle/>
          <a:p>
            <a:r>
              <a:rPr lang="en-US" dirty="0">
                <a:effectLst/>
                <a:latin typeface="Calibri" panose="020F0502020204030204" pitchFamily="34" charset="0"/>
                <a:ea typeface="等线" panose="02010600030101010101" pitchFamily="2" charset="-122"/>
                <a:cs typeface="Times New Roman" panose="02020603050405020304" pitchFamily="18" charset="0"/>
              </a:rPr>
              <a:t>serves </a:t>
            </a:r>
            <a:r>
              <a:rPr lang="en-US" b="1" dirty="0">
                <a:effectLst/>
                <a:latin typeface="Calibri" panose="020F0502020204030204" pitchFamily="34" charset="0"/>
                <a:ea typeface="等线" panose="02010600030101010101" pitchFamily="2" charset="-122"/>
                <a:cs typeface="Times New Roman" panose="02020603050405020304" pitchFamily="18" charset="0"/>
              </a:rPr>
              <a:t>fifteen million </a:t>
            </a:r>
            <a:r>
              <a:rPr lang="en-US" dirty="0">
                <a:effectLst/>
                <a:latin typeface="Calibri" panose="020F0502020204030204" pitchFamily="34" charset="0"/>
                <a:ea typeface="等线" panose="02010600030101010101" pitchFamily="2" charset="-122"/>
                <a:cs typeface="Times New Roman" panose="02020603050405020304" pitchFamily="18" charset="0"/>
              </a:rPr>
              <a:t>people for drinking, fishing, kayaking, and other recreation</a:t>
            </a:r>
          </a:p>
          <a:p>
            <a:r>
              <a:rPr lang="en-US" dirty="0">
                <a:effectLst/>
                <a:latin typeface="Calibri" panose="020F0502020204030204" pitchFamily="34" charset="0"/>
                <a:ea typeface="等线" panose="02010600030101010101" pitchFamily="2" charset="-122"/>
                <a:cs typeface="Times New Roman" panose="02020603050405020304" pitchFamily="18" charset="0"/>
              </a:rPr>
              <a:t>a 27-mile stretch of the river needs improvement</a:t>
            </a:r>
          </a:p>
          <a:p>
            <a:r>
              <a:rPr lang="en-US" dirty="0">
                <a:effectLst/>
                <a:latin typeface="Calibri" panose="020F0502020204030204" pitchFamily="34" charset="0"/>
                <a:ea typeface="等线" panose="02010600030101010101" pitchFamily="2" charset="-122"/>
                <a:cs typeface="Times New Roman" panose="02020603050405020304" pitchFamily="18" charset="0"/>
              </a:rPr>
              <a:t>is considered safe for only secondary contact recreation for all time (no immersion &amp; ingestion)</a:t>
            </a:r>
          </a:p>
          <a:p>
            <a:endParaRPr lang="en-US" dirty="0"/>
          </a:p>
        </p:txBody>
      </p:sp>
      <p:pic>
        <p:nvPicPr>
          <p:cNvPr id="9" name="Graphic 8" descr="Park scene with solid fill">
            <a:extLst>
              <a:ext uri="{FF2B5EF4-FFF2-40B4-BE49-F238E27FC236}">
                <a16:creationId xmlns:a16="http://schemas.microsoft.com/office/drawing/2014/main" id="{86AB3D95-F7DA-44CB-832C-31BDE7A15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651" y="944782"/>
            <a:ext cx="495311" cy="495311"/>
          </a:xfrm>
          <a:prstGeom prst="rect">
            <a:avLst/>
          </a:prstGeom>
        </p:spPr>
      </p:pic>
      <p:pic>
        <p:nvPicPr>
          <p:cNvPr id="10" name="Graphic 9" descr="Fishing outline">
            <a:extLst>
              <a:ext uri="{FF2B5EF4-FFF2-40B4-BE49-F238E27FC236}">
                <a16:creationId xmlns:a16="http://schemas.microsoft.com/office/drawing/2014/main" id="{19BF32EC-5782-4988-A781-E789778654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3355" y="3563722"/>
            <a:ext cx="545722" cy="545722"/>
          </a:xfrm>
          <a:prstGeom prst="rect">
            <a:avLst/>
          </a:prstGeom>
        </p:spPr>
      </p:pic>
      <p:pic>
        <p:nvPicPr>
          <p:cNvPr id="11" name="Graphic 10" descr="Canoe outline">
            <a:extLst>
              <a:ext uri="{FF2B5EF4-FFF2-40B4-BE49-F238E27FC236}">
                <a16:creationId xmlns:a16="http://schemas.microsoft.com/office/drawing/2014/main" id="{58C258AE-FE75-4BCB-BAE1-E70855C15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91125" y="3565631"/>
            <a:ext cx="545722" cy="545722"/>
          </a:xfrm>
          <a:prstGeom prst="rect">
            <a:avLst/>
          </a:prstGeom>
        </p:spPr>
      </p:pic>
      <p:pic>
        <p:nvPicPr>
          <p:cNvPr id="12" name="Graphic 11" descr="Water polo outline">
            <a:extLst>
              <a:ext uri="{FF2B5EF4-FFF2-40B4-BE49-F238E27FC236}">
                <a16:creationId xmlns:a16="http://schemas.microsoft.com/office/drawing/2014/main" id="{2A46B7C9-FA5F-495F-A6D7-C397C0878C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8895" y="3565631"/>
            <a:ext cx="545722" cy="545722"/>
          </a:xfrm>
          <a:prstGeom prst="rect">
            <a:avLst/>
          </a:prstGeom>
        </p:spPr>
      </p:pic>
      <p:pic>
        <p:nvPicPr>
          <p:cNvPr id="5" name="Graphic 4" descr="Frappe Cup outline">
            <a:extLst>
              <a:ext uri="{FF2B5EF4-FFF2-40B4-BE49-F238E27FC236}">
                <a16:creationId xmlns:a16="http://schemas.microsoft.com/office/drawing/2014/main" id="{F78E2362-5C9E-431C-9A4C-51FF53BE48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11666" y="3532191"/>
            <a:ext cx="545722" cy="545722"/>
          </a:xfrm>
          <a:prstGeom prst="rect">
            <a:avLst/>
          </a:prstGeom>
        </p:spPr>
      </p:pic>
    </p:spTree>
    <p:extLst>
      <p:ext uri="{BB962C8B-B14F-4D97-AF65-F5344CB8AC3E}">
        <p14:creationId xmlns:p14="http://schemas.microsoft.com/office/powerpoint/2010/main" val="291460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418D1F1-3167-4C35-8323-A9CF447CAA89}"/>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Motivation</a:t>
            </a:r>
          </a:p>
        </p:txBody>
      </p:sp>
      <p:sp>
        <p:nvSpPr>
          <p:cNvPr id="7" name="Content Placeholder 2">
            <a:extLst>
              <a:ext uri="{FF2B5EF4-FFF2-40B4-BE49-F238E27FC236}">
                <a16:creationId xmlns:a16="http://schemas.microsoft.com/office/drawing/2014/main" id="{E6B8A261-3ECB-4A56-805A-460D2B7F02F0}"/>
              </a:ext>
            </a:extLst>
          </p:cNvPr>
          <p:cNvSpPr txBox="1">
            <a:spLocks/>
          </p:cNvSpPr>
          <p:nvPr/>
        </p:nvSpPr>
        <p:spPr>
          <a:xfrm>
            <a:off x="2759542" y="1936046"/>
            <a:ext cx="6459959" cy="3483242"/>
          </a:xfrm>
          <a:prstGeom prst="rect">
            <a:avLst/>
          </a:prstGeom>
          <a:solidFill>
            <a:schemeClr val="bg2"/>
          </a:solidFill>
          <a:effectLst>
            <a:softEdge rad="31750"/>
          </a:effectLst>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alibri" panose="020F0502020204030204" pitchFamily="34" charset="0"/>
                <a:ea typeface="等线" panose="02010600030101010101" pitchFamily="2" charset="-122"/>
                <a:cs typeface="Times New Roman" panose="02020603050405020304" pitchFamily="18" charset="0"/>
              </a:rPr>
              <a:t>Find the potential for waterfront recreation under the current situation and help adjacent communities be informed on the fairest opportunities to access recreational activities for each resident in the safest possible way</a:t>
            </a:r>
          </a:p>
          <a:p>
            <a:r>
              <a:rPr lang="en-US" sz="1400" dirty="0">
                <a:latin typeface="Calibri" panose="020F0502020204030204" pitchFamily="34" charset="0"/>
                <a:ea typeface="等线" panose="02010600030101010101" pitchFamily="2" charset="-122"/>
                <a:cs typeface="Times New Roman" panose="02020603050405020304" pitchFamily="18" charset="0"/>
              </a:rPr>
              <a:t>Find out the factors people would take in consideration when choose waterfront recreational sites</a:t>
            </a:r>
          </a:p>
          <a:p>
            <a:r>
              <a:rPr lang="en-US" sz="1400" dirty="0">
                <a:latin typeface="Calibri" panose="020F0502020204030204" pitchFamily="34" charset="0"/>
                <a:ea typeface="等线" panose="02010600030101010101" pitchFamily="2" charset="-122"/>
                <a:cs typeface="Times New Roman" panose="02020603050405020304" pitchFamily="18" charset="0"/>
              </a:rPr>
              <a:t>Make list of factors that will influence the visiting experience but not be take in consideration in the previous steps</a:t>
            </a:r>
          </a:p>
          <a:p>
            <a:r>
              <a:rPr lang="en-US" sz="1400" dirty="0">
                <a:latin typeface="Calibri" panose="020F0502020204030204" pitchFamily="34" charset="0"/>
                <a:ea typeface="等线" panose="02010600030101010101" pitchFamily="2" charset="-122"/>
                <a:cs typeface="Times New Roman" panose="02020603050405020304" pitchFamily="18" charset="0"/>
              </a:rPr>
              <a:t>Make a dashboard that works both in computer and phone for users to use in different usage scenarios</a:t>
            </a:r>
          </a:p>
        </p:txBody>
      </p:sp>
      <p:pic>
        <p:nvPicPr>
          <p:cNvPr id="8" name="Content Placeholder 7" descr="Smart Phone outline">
            <a:extLst>
              <a:ext uri="{FF2B5EF4-FFF2-40B4-BE49-F238E27FC236}">
                <a16:creationId xmlns:a16="http://schemas.microsoft.com/office/drawing/2014/main" id="{5A7103B6-08E0-4F1F-9F47-FFFF86B3DB1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5900" y="4926337"/>
            <a:ext cx="415530" cy="415530"/>
          </a:xfrm>
        </p:spPr>
      </p:pic>
      <p:pic>
        <p:nvPicPr>
          <p:cNvPr id="16" name="Graphic 15" descr="Park scene with solid fill">
            <a:extLst>
              <a:ext uri="{FF2B5EF4-FFF2-40B4-BE49-F238E27FC236}">
                <a16:creationId xmlns:a16="http://schemas.microsoft.com/office/drawing/2014/main" id="{BCCC063A-145B-44A8-991C-A84FA49D8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0315" y="286705"/>
            <a:ext cx="495311" cy="495311"/>
          </a:xfrm>
          <a:prstGeom prst="rect">
            <a:avLst/>
          </a:prstGeom>
        </p:spPr>
      </p:pic>
      <p:pic>
        <p:nvPicPr>
          <p:cNvPr id="18" name="Graphic 17" descr="Internet outline">
            <a:extLst>
              <a:ext uri="{FF2B5EF4-FFF2-40B4-BE49-F238E27FC236}">
                <a16:creationId xmlns:a16="http://schemas.microsoft.com/office/drawing/2014/main" id="{88848FEC-390E-4026-BFE2-333B4E485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2828" y="4848916"/>
            <a:ext cx="570372" cy="570372"/>
          </a:xfrm>
          <a:prstGeom prst="rect">
            <a:avLst/>
          </a:prstGeom>
        </p:spPr>
      </p:pic>
    </p:spTree>
    <p:extLst>
      <p:ext uri="{BB962C8B-B14F-4D97-AF65-F5344CB8AC3E}">
        <p14:creationId xmlns:p14="http://schemas.microsoft.com/office/powerpoint/2010/main" val="83707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One Rounded and One Snipped 4">
            <a:extLst>
              <a:ext uri="{FF2B5EF4-FFF2-40B4-BE49-F238E27FC236}">
                <a16:creationId xmlns:a16="http://schemas.microsoft.com/office/drawing/2014/main" id="{577BAD8E-F660-468F-ABAF-450CC08CA766}"/>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fontScale="70000" lnSpcReduction="2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Process &amp; Data</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Content Placeholder 2">
            <a:extLst>
              <a:ext uri="{FF2B5EF4-FFF2-40B4-BE49-F238E27FC236}">
                <a16:creationId xmlns:a16="http://schemas.microsoft.com/office/drawing/2014/main" id="{A459C469-B026-4DF0-A4E2-32F50F6BD16C}"/>
              </a:ext>
            </a:extLst>
          </p:cNvPr>
          <p:cNvSpPr txBox="1">
            <a:spLocks/>
          </p:cNvSpPr>
          <p:nvPr/>
        </p:nvSpPr>
        <p:spPr>
          <a:xfrm>
            <a:off x="1459305" y="1399563"/>
            <a:ext cx="9216202" cy="4803041"/>
          </a:xfrm>
          <a:prstGeom prst="rect">
            <a:avLst/>
          </a:prstGeom>
        </p:spPr>
        <p:txBody>
          <a:bodyPr vert="horz" lIns="91440" tIns="45720" rIns="91440" bIns="45720" rtlCol="0">
            <a:normAutofit lnSpcReduction="100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List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Finding data</a:t>
            </a:r>
          </a:p>
          <a:p>
            <a:r>
              <a:rPr lang="en-US" b="1" dirty="0">
                <a:latin typeface="Calibri" panose="020F0502020204030204" pitchFamily="34" charset="0"/>
                <a:ea typeface="等线" panose="02010600030101010101" pitchFamily="2" charset="-122"/>
                <a:cs typeface="Times New Roman" panose="02020603050405020304" pitchFamily="18" charset="0"/>
              </a:rPr>
              <a:t>Research on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Doing Analysis</a:t>
            </a:r>
          </a:p>
          <a:p>
            <a:r>
              <a:rPr lang="en-US" b="1" dirty="0">
                <a:latin typeface="Calibri" panose="020F0502020204030204" pitchFamily="34" charset="0"/>
                <a:ea typeface="等线" panose="02010600030101010101" pitchFamily="2" charset="-122"/>
                <a:cs typeface="Times New Roman" panose="02020603050405020304" pitchFamily="18" charset="0"/>
              </a:rPr>
              <a:t>Find platform</a:t>
            </a:r>
          </a:p>
          <a:p>
            <a:pPr lvl="1"/>
            <a:r>
              <a:rPr lang="en-US" b="1" dirty="0">
                <a:latin typeface="Calibri" panose="020F0502020204030204" pitchFamily="34" charset="0"/>
                <a:ea typeface="等线" panose="02010600030101010101" pitchFamily="2" charset="-122"/>
                <a:cs typeface="Times New Roman" panose="02020603050405020304" pitchFamily="18" charset="0"/>
              </a:rPr>
              <a:t>	organize information</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a:t>
            </a:r>
          </a:p>
          <a:p>
            <a:r>
              <a:rPr lang="en-US" b="1" dirty="0">
                <a:latin typeface="Calibri" panose="020F0502020204030204" pitchFamily="34" charset="0"/>
                <a:ea typeface="等线" panose="02010600030101010101" pitchFamily="2" charset="-122"/>
                <a:cs typeface="Times New Roman" panose="02020603050405020304" pitchFamily="18" charset="0"/>
              </a:rPr>
              <a:t>Conclusion</a:t>
            </a:r>
          </a:p>
          <a:p>
            <a:pPr lvl="1"/>
            <a:r>
              <a:rPr lang="en-US" b="1" dirty="0">
                <a:latin typeface="Calibri" panose="020F0502020204030204" pitchFamily="34" charset="0"/>
                <a:ea typeface="等线" panose="02010600030101010101" pitchFamily="2" charset="-122"/>
                <a:cs typeface="Times New Roman" panose="02020603050405020304" pitchFamily="18" charset="0"/>
              </a:rPr>
              <a:t>	 report &amp; dashboard</a:t>
            </a:r>
          </a:p>
          <a:p>
            <a:endParaRPr lang="en-US" dirty="0">
              <a:solidFill>
                <a:schemeClr val="bg1">
                  <a:alpha val="60000"/>
                </a:schemeClr>
              </a:solidFill>
            </a:endParaRPr>
          </a:p>
        </p:txBody>
      </p:sp>
    </p:spTree>
    <p:extLst>
      <p:ext uri="{BB962C8B-B14F-4D97-AF65-F5344CB8AC3E}">
        <p14:creationId xmlns:p14="http://schemas.microsoft.com/office/powerpoint/2010/main" val="370437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ce Street Pier, Delaware River Waterfront, Philadelphia">
            <a:extLst>
              <a:ext uri="{FF2B5EF4-FFF2-40B4-BE49-F238E27FC236}">
                <a16:creationId xmlns:a16="http://schemas.microsoft.com/office/drawing/2014/main" id="{0CE753CF-1A9D-4A8F-8B2C-669F2F142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231C9B-6758-4E7B-A47B-164F354DC959}"/>
              </a:ext>
            </a:extLst>
          </p:cNvPr>
          <p:cNvSpPr/>
          <p:nvPr/>
        </p:nvSpPr>
        <p:spPr>
          <a:xfrm>
            <a:off x="0" y="0"/>
            <a:ext cx="12192000" cy="6858000"/>
          </a:xfrm>
          <a:prstGeom prst="rect">
            <a:avLst/>
          </a:prstGeom>
          <a:solidFill>
            <a:schemeClr val="bg2">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One Rounded and One Snipped 4">
            <a:extLst>
              <a:ext uri="{FF2B5EF4-FFF2-40B4-BE49-F238E27FC236}">
                <a16:creationId xmlns:a16="http://schemas.microsoft.com/office/drawing/2014/main" id="{577BAD8E-F660-468F-ABAF-450CC08CA766}"/>
              </a:ext>
            </a:extLst>
          </p:cNvPr>
          <p:cNvSpPr/>
          <p:nvPr/>
        </p:nvSpPr>
        <p:spPr>
          <a:xfrm>
            <a:off x="989400" y="1029034"/>
            <a:ext cx="10171084" cy="5394288"/>
          </a:xfrm>
          <a:prstGeom prst="snipRoundRect">
            <a:avLst/>
          </a:prstGeom>
          <a:solidFill>
            <a:schemeClr val="bg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648092E-785D-4102-89E4-9CAA653BB7B6}"/>
              </a:ext>
            </a:extLst>
          </p:cNvPr>
          <p:cNvSpPr txBox="1">
            <a:spLocks/>
          </p:cNvSpPr>
          <p:nvPr/>
        </p:nvSpPr>
        <p:spPr>
          <a:xfrm>
            <a:off x="9954665" y="217489"/>
            <a:ext cx="2040641" cy="633745"/>
          </a:xfrm>
          <a:prstGeom prst="rect">
            <a:avLst/>
          </a:prstGeom>
          <a:solidFill>
            <a:schemeClr val="bg2">
              <a:alpha val="57000"/>
            </a:schemeClr>
          </a:solidFill>
          <a:effectLst>
            <a:softEdge rad="127000"/>
          </a:effectLst>
        </p:spPr>
        <p:txBody>
          <a:bodyPr vert="horz" wrap="square" lIns="91440" tIns="45720" rIns="91440" bIns="45720" rtlCol="0" anchor="b" anchorCtr="0">
            <a:normAutofit fontScale="70000" lnSpcReduction="2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t>Work in progress</a:t>
            </a:r>
          </a:p>
        </p:txBody>
      </p:sp>
      <p:pic>
        <p:nvPicPr>
          <p:cNvPr id="7" name="Graphic 6" descr="Park scene with solid fill">
            <a:extLst>
              <a:ext uri="{FF2B5EF4-FFF2-40B4-BE49-F238E27FC236}">
                <a16:creationId xmlns:a16="http://schemas.microsoft.com/office/drawing/2014/main" id="{2BF248C8-5049-4E1F-B6E2-39F262B01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404" y="286705"/>
            <a:ext cx="495311" cy="495311"/>
          </a:xfrm>
          <a:prstGeom prst="rect">
            <a:avLst/>
          </a:prstGeom>
        </p:spPr>
      </p:pic>
      <p:sp>
        <p:nvSpPr>
          <p:cNvPr id="9" name="Content Placeholder 2">
            <a:extLst>
              <a:ext uri="{FF2B5EF4-FFF2-40B4-BE49-F238E27FC236}">
                <a16:creationId xmlns:a16="http://schemas.microsoft.com/office/drawing/2014/main" id="{A459C469-B026-4DF0-A4E2-32F50F6BD16C}"/>
              </a:ext>
            </a:extLst>
          </p:cNvPr>
          <p:cNvSpPr txBox="1">
            <a:spLocks/>
          </p:cNvSpPr>
          <p:nvPr/>
        </p:nvSpPr>
        <p:spPr>
          <a:xfrm>
            <a:off x="1459305" y="1399563"/>
            <a:ext cx="9216202" cy="480304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等线" panose="02010600030101010101" pitchFamily="2" charset="-122"/>
                <a:cs typeface="Times New Roman" panose="02020603050405020304" pitchFamily="18" charset="0"/>
              </a:rPr>
              <a:t>List factors</a:t>
            </a:r>
          </a:p>
          <a:p>
            <a:pPr lvl="1"/>
            <a:r>
              <a:rPr lang="en-US" b="1" dirty="0">
                <a:latin typeface="Calibri" panose="020F0502020204030204" pitchFamily="34" charset="0"/>
                <a:ea typeface="等线" panose="02010600030101010101" pitchFamily="2" charset="-122"/>
                <a:cs typeface="Times New Roman" panose="02020603050405020304" pitchFamily="18" charset="0"/>
              </a:rPr>
              <a:t>	Finding data – precipitation accumulation, CSO overflow, wind speed, 	temperature, air quality,</a:t>
            </a:r>
            <a:r>
              <a:rPr lang="zh-CN" altLang="en-US" b="1" dirty="0">
                <a:latin typeface="Calibri" panose="020F0502020204030204" pitchFamily="34" charset="0"/>
                <a:ea typeface="等线" panose="02010600030101010101" pitchFamily="2" charset="-122"/>
                <a:cs typeface="Times New Roman" panose="02020603050405020304" pitchFamily="18" charset="0"/>
              </a:rPr>
              <a:t> </a:t>
            </a:r>
            <a:r>
              <a:rPr lang="en-US" altLang="zh-CN" b="1" dirty="0">
                <a:latin typeface="Calibri" panose="020F0502020204030204" pitchFamily="34" charset="0"/>
                <a:ea typeface="等线" panose="02010600030101010101" pitchFamily="2" charset="-122"/>
                <a:cs typeface="Times New Roman" panose="02020603050405020304" pitchFamily="18" charset="0"/>
              </a:rPr>
              <a:t>recreational</a:t>
            </a:r>
            <a:r>
              <a:rPr lang="zh-CN" altLang="en-US" b="1" dirty="0">
                <a:latin typeface="Calibri" panose="020F0502020204030204" pitchFamily="34" charset="0"/>
                <a:ea typeface="等线" panose="02010600030101010101" pitchFamily="2" charset="-122"/>
                <a:cs typeface="Times New Roman" panose="02020603050405020304" pitchFamily="18" charset="0"/>
              </a:rPr>
              <a:t> </a:t>
            </a:r>
            <a:r>
              <a:rPr lang="en-US" altLang="zh-CN" b="1" dirty="0">
                <a:latin typeface="Calibri" panose="020F0502020204030204" pitchFamily="34" charset="0"/>
                <a:ea typeface="等线" panose="02010600030101010101" pitchFamily="2" charset="-122"/>
                <a:cs typeface="Times New Roman" panose="02020603050405020304" pitchFamily="18" charset="0"/>
              </a:rPr>
              <a:t>use categories</a:t>
            </a:r>
            <a:endParaRPr lang="en-US" b="1" dirty="0">
              <a:latin typeface="Calibri" panose="020F0502020204030204" pitchFamily="34" charset="0"/>
              <a:ea typeface="等线" panose="02010600030101010101" pitchFamily="2" charset="-122"/>
              <a:cs typeface="Times New Roman" panose="02020603050405020304" pitchFamily="18" charset="0"/>
            </a:endParaRPr>
          </a:p>
          <a:p>
            <a:r>
              <a:rPr lang="en-US" b="1" dirty="0">
                <a:latin typeface="Calibri" panose="020F0502020204030204" pitchFamily="34" charset="0"/>
                <a:ea typeface="等线" panose="02010600030101010101" pitchFamily="2" charset="-122"/>
                <a:cs typeface="Times New Roman" panose="02020603050405020304" pitchFamily="18" charset="0"/>
              </a:rPr>
              <a:t>Find platform</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“Introduction” page and “Plan your visit” page</a:t>
            </a:r>
          </a:p>
          <a:p>
            <a:pPr lvl="1"/>
            <a:r>
              <a:rPr lang="en-US" b="1" dirty="0">
                <a:latin typeface="Calibri" panose="020F0502020204030204" pitchFamily="34" charset="0"/>
                <a:ea typeface="等线" panose="02010600030101010101" pitchFamily="2" charset="-122"/>
                <a:cs typeface="Times New Roman" panose="02020603050405020304" pitchFamily="18" charset="0"/>
              </a:rPr>
              <a:t>	including other useful websites – </a:t>
            </a:r>
            <a:r>
              <a:rPr lang="en-US" b="1" dirty="0" err="1">
                <a:latin typeface="Calibri" panose="020F0502020204030204" pitchFamily="34" charset="0"/>
                <a:ea typeface="等线" panose="02010600030101010101" pitchFamily="2" charset="-122"/>
                <a:cs typeface="Times New Roman" panose="02020603050405020304" pitchFamily="18" charset="0"/>
              </a:rPr>
              <a:t>CSOcast</a:t>
            </a:r>
            <a:r>
              <a:rPr lang="en-US" b="1" dirty="0">
                <a:latin typeface="Calibri" panose="020F0502020204030204" pitchFamily="34" charset="0"/>
                <a:ea typeface="等线" panose="02010600030101010101" pitchFamily="2" charset="-122"/>
                <a:cs typeface="Times New Roman" panose="02020603050405020304" pitchFamily="18" charset="0"/>
              </a:rPr>
              <a:t> &amp; </a:t>
            </a:r>
            <a:r>
              <a:rPr lang="en-US" b="1" dirty="0" err="1">
                <a:latin typeface="Calibri" panose="020F0502020204030204" pitchFamily="34" charset="0"/>
                <a:ea typeface="等线" panose="02010600030101010101" pitchFamily="2" charset="-122"/>
                <a:cs typeface="Times New Roman" panose="02020603050405020304" pitchFamily="18" charset="0"/>
              </a:rPr>
              <a:t>RiverCast</a:t>
            </a:r>
            <a:r>
              <a:rPr lang="en-US" b="1" dirty="0">
                <a:latin typeface="Calibri" panose="020F0502020204030204" pitchFamily="34" charset="0"/>
                <a:ea typeface="等线"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74203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31CC48-3914-4999-AE8A-635425F72F6B}"/>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381392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8EC2B-72CC-4DE0-8C4F-9B0DD8A3D7D8}"/>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245723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EE27-A84B-4E85-AA49-F43587D8B9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A30445-3876-4E29-95AA-9998A441B81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E865F4C-36C1-4EA0-A02E-912ECCFCD69B}"/>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154410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54CF4D-0DF8-4725-B35D-89843179D4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DE411D-FDA4-4357-A5A1-793605DF389B}"/>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121696267"/>
      </p:ext>
    </p:extLst>
  </p:cSld>
  <p:clrMapOvr>
    <a:masterClrMapping/>
  </p:clrMapOvr>
</p:sld>
</file>

<file path=ppt/theme/theme1.xml><?xml version="1.0" encoding="utf-8"?>
<a:theme xmlns:a="http://schemas.openxmlformats.org/drawingml/2006/main" name="FrostyVTI">
  <a:themeElements>
    <a:clrScheme name="AnalogousFromRegularSeedRightStep">
      <a:dk1>
        <a:srgbClr val="000000"/>
      </a:dk1>
      <a:lt1>
        <a:srgbClr val="FFFFFF"/>
      </a:lt1>
      <a:dk2>
        <a:srgbClr val="412D24"/>
      </a:dk2>
      <a:lt2>
        <a:srgbClr val="E2E8E7"/>
      </a:lt2>
      <a:accent1>
        <a:srgbClr val="E7293F"/>
      </a:accent1>
      <a:accent2>
        <a:srgbClr val="D55117"/>
      </a:accent2>
      <a:accent3>
        <a:srgbClr val="CB9C24"/>
      </a:accent3>
      <a:accent4>
        <a:srgbClr val="98AD13"/>
      </a:accent4>
      <a:accent5>
        <a:srgbClr val="64B821"/>
      </a:accent5>
      <a:accent6>
        <a:srgbClr val="1ABD15"/>
      </a:accent6>
      <a:hlink>
        <a:srgbClr val="309287"/>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776</TotalTime>
  <Words>301</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Goudy Old Style</vt:lpstr>
      <vt:lpstr>Wingdings</vt:lpstr>
      <vt:lpstr>FrostyVTI</vt:lpstr>
      <vt:lpstr>Waterfront Recreation Sites in Philly</vt:lpstr>
      <vt:lpstr>Background  Delaware 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Waterfront Recreation Sites in Philly</dc:title>
  <dc:creator>Rachel Jiang</dc:creator>
  <cp:lastModifiedBy>Rachel Jiang</cp:lastModifiedBy>
  <cp:revision>18</cp:revision>
  <dcterms:created xsi:type="dcterms:W3CDTF">2022-03-24T13:19:11Z</dcterms:created>
  <dcterms:modified xsi:type="dcterms:W3CDTF">2022-03-25T02:55:47Z</dcterms:modified>
</cp:coreProperties>
</file>